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13" r:id="rId2"/>
  </p:sldMasterIdLst>
  <p:notesMasterIdLst>
    <p:notesMasterId r:id="rId14"/>
  </p:notesMasterIdLst>
  <p:sldIdLst>
    <p:sldId id="26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95685"/>
  </p:normalViewPr>
  <p:slideViewPr>
    <p:cSldViewPr snapToGrid="0">
      <p:cViewPr varScale="1">
        <p:scale>
          <a:sx n="106" d="100"/>
          <a:sy n="106" d="100"/>
        </p:scale>
        <p:origin x="648" y="114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E42CA-098F-2843-82A6-F94C97B48B1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5F7CB-1D11-F14F-8A44-C4E7DDE8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9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FE85-C4C9-0041-9FC0-0325F4A86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FE85-C4C9-0041-9FC0-0325F4A86A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93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FE85-C4C9-0041-9FC0-0325F4A86A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7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FE85-C4C9-0041-9FC0-0325F4A86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3" b="18293"/>
          <a:stretch/>
        </p:blipFill>
        <p:spPr>
          <a:xfrm>
            <a:off x="1094543" y="2895595"/>
            <a:ext cx="10333662" cy="3962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486" y="556534"/>
            <a:ext cx="6195494" cy="279626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2166" y="556534"/>
            <a:ext cx="3647137" cy="13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9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450286" y="1"/>
            <a:ext cx="1741714" cy="1589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7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lis ir 3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135911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96974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458037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9" name="Rectangle 8"/>
          <p:cNvSpPr/>
          <p:nvPr userDrawn="1"/>
        </p:nvSpPr>
        <p:spPr>
          <a:xfrm>
            <a:off x="95963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59991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260977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6" name="Rectangle 15"/>
          <p:cNvSpPr/>
          <p:nvPr userDrawn="1"/>
        </p:nvSpPr>
        <p:spPr>
          <a:xfrm>
            <a:off x="646302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86582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947645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un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89755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594944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7499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72384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89755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594944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7499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72384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325120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20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el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5010150" cy="3956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512236" y="2156460"/>
            <a:ext cx="5010150" cy="3956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2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elė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9561513" cy="4019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26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7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šraus turinio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228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455" y="599440"/>
            <a:ext cx="3103721" cy="116205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 smtClean="0"/>
              <a:t>PAVADINIMAS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lvl="0"/>
            <a:endParaRPr lang="lt-LT" dirty="0" smtClean="0"/>
          </a:p>
          <a:p>
            <a:pPr lvl="0"/>
            <a:endParaRPr lang="lt-LT" dirty="0" smtClean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1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945139"/>
            <a:ext cx="3576408" cy="14056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2898569"/>
            <a:ext cx="3576408" cy="3144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07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151216"/>
            <a:ext cx="9225280" cy="1126868"/>
          </a:xfrm>
        </p:spPr>
        <p:txBody>
          <a:bodyPr/>
          <a:lstStyle/>
          <a:p>
            <a:r>
              <a:rPr lang="lt-LT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title</a:t>
            </a:r>
            <a:r>
              <a:rPr lang="lt-LT" dirty="0" smtClean="0"/>
              <a:t> </a:t>
            </a:r>
            <a:r>
              <a:rPr lang="lt-LT" dirty="0" err="1" smtClean="0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17601" y="2476779"/>
            <a:ext cx="9225280" cy="3597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1771531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84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265955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9" name="Rectangle 8"/>
          <p:cNvSpPr/>
          <p:nvPr userDrawn="1"/>
        </p:nvSpPr>
        <p:spPr>
          <a:xfrm>
            <a:off x="1387202" y="235694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683018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3" name="Rectangle 12"/>
          <p:cNvSpPr/>
          <p:nvPr userDrawn="1"/>
        </p:nvSpPr>
        <p:spPr>
          <a:xfrm>
            <a:off x="1387202" y="4380408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265955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235694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683018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4380408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325120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4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736" y="1554853"/>
            <a:ext cx="6796209" cy="12169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62713" y="2971800"/>
            <a:ext cx="6796088" cy="31321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19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Konta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96258" y="4294261"/>
            <a:ext cx="5394325" cy="203390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96258" y="323627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 smtClean="0"/>
              <a:t>PAVADINIMAS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2165" y="556987"/>
            <a:ext cx="3645925" cy="1365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45449" y="2372109"/>
            <a:ext cx="4899026" cy="490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0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47"/>
          <a:stretch/>
        </p:blipFill>
        <p:spPr>
          <a:xfrm>
            <a:off x="1043215" y="2542906"/>
            <a:ext cx="10258054" cy="4293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2165" y="556987"/>
            <a:ext cx="3645925" cy="13650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486" y="556534"/>
            <a:ext cx="6195494" cy="279626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5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  <a:p>
            <a:pPr lvl="0"/>
            <a:endParaRPr lang="lt-LT" dirty="0" smtClean="0"/>
          </a:p>
          <a:p>
            <a:pPr lvl="0"/>
            <a:endParaRPr lang="lt-LT" dirty="0" smtClean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53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064131"/>
            <a:ext cx="9225280" cy="1126868"/>
          </a:xfrm>
        </p:spPr>
        <p:txBody>
          <a:bodyPr/>
          <a:lstStyle/>
          <a:p>
            <a:r>
              <a:rPr lang="lt-LT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title</a:t>
            </a:r>
            <a:r>
              <a:rPr lang="lt-LT" dirty="0" smtClean="0"/>
              <a:t> </a:t>
            </a:r>
            <a:r>
              <a:rPr lang="lt-LT" dirty="0" err="1" smtClean="0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17601" y="2389694"/>
            <a:ext cx="9225280" cy="3597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69064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736" y="1554853"/>
            <a:ext cx="6796209" cy="12169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62713" y="2971800"/>
            <a:ext cx="6796088" cy="31321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151216"/>
            <a:ext cx="9225280" cy="1126868"/>
          </a:xfrm>
        </p:spPr>
        <p:txBody>
          <a:bodyPr/>
          <a:lstStyle/>
          <a:p>
            <a:r>
              <a:rPr lang="lt-LT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title</a:t>
            </a:r>
            <a:r>
              <a:rPr lang="lt-LT" dirty="0" smtClean="0"/>
              <a:t> </a:t>
            </a:r>
            <a:r>
              <a:rPr lang="lt-LT" dirty="0" err="1" smtClean="0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17601" y="2476779"/>
            <a:ext cx="9225280" cy="3597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1191197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45449" y="2372109"/>
            <a:ext cx="4899026" cy="490956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170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692" y="2909132"/>
            <a:ext cx="4223077" cy="410907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70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60"/>
          <a:stretch/>
        </p:blipFill>
        <p:spPr>
          <a:xfrm>
            <a:off x="1299777" y="3376055"/>
            <a:ext cx="9800614" cy="347131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60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945139"/>
            <a:ext cx="3576408" cy="14056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2898569"/>
            <a:ext cx="3576408" cy="3144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090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17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0646229" y="195943"/>
            <a:ext cx="1349828" cy="1415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05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263501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24564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585627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9" name="Rectangle 8"/>
          <p:cNvSpPr/>
          <p:nvPr userDrawn="1"/>
        </p:nvSpPr>
        <p:spPr>
          <a:xfrm>
            <a:off x="1087224" y="2773099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727504" y="2773099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388567" y="2773099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01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2715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84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325120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89755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19" name="Rectangle 18"/>
          <p:cNvSpPr/>
          <p:nvPr userDrawn="1"/>
        </p:nvSpPr>
        <p:spPr>
          <a:xfrm>
            <a:off x="791778" y="159494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7499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21" name="Rectangle 20"/>
          <p:cNvSpPr/>
          <p:nvPr userDrawn="1"/>
        </p:nvSpPr>
        <p:spPr>
          <a:xfrm>
            <a:off x="791778" y="397238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89755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23" name="Rectangle 22"/>
          <p:cNvSpPr/>
          <p:nvPr userDrawn="1"/>
        </p:nvSpPr>
        <p:spPr>
          <a:xfrm>
            <a:off x="6677068" y="159494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74994"/>
            <a:ext cx="4396739" cy="1740450"/>
          </a:xfrm>
        </p:spPr>
        <p:txBody>
          <a:bodyPr/>
          <a:lstStyle/>
          <a:p>
            <a:pPr lvl="0"/>
            <a:r>
              <a:rPr lang="lt-LT" dirty="0" err="1" smtClean="0"/>
              <a:t>Click</a:t>
            </a:r>
            <a:r>
              <a:rPr lang="lt-LT" dirty="0" smtClean="0"/>
              <a:t> to </a:t>
            </a:r>
            <a:r>
              <a:rPr lang="lt-LT" dirty="0" err="1" smtClean="0"/>
              <a:t>edit</a:t>
            </a:r>
            <a:r>
              <a:rPr lang="lt-LT" dirty="0" smtClean="0"/>
              <a:t> </a:t>
            </a:r>
            <a:r>
              <a:rPr lang="lt-LT" dirty="0" err="1" smtClean="0"/>
              <a:t>Master</a:t>
            </a:r>
            <a:r>
              <a:rPr lang="lt-LT" dirty="0" smtClean="0"/>
              <a:t> </a:t>
            </a:r>
            <a:r>
              <a:rPr lang="lt-LT" dirty="0" err="1" smtClean="0"/>
              <a:t>text</a:t>
            </a:r>
            <a:r>
              <a:rPr lang="lt-LT" dirty="0" smtClean="0"/>
              <a:t> </a:t>
            </a:r>
            <a:r>
              <a:rPr lang="lt-LT" dirty="0" err="1" smtClean="0"/>
              <a:t>styles</a:t>
            </a:r>
            <a:endParaRPr lang="lt-LT" dirty="0" smtClean="0"/>
          </a:p>
        </p:txBody>
      </p:sp>
      <p:sp>
        <p:nvSpPr>
          <p:cNvPr id="25" name="Rectangle 24"/>
          <p:cNvSpPr/>
          <p:nvPr userDrawn="1"/>
        </p:nvSpPr>
        <p:spPr>
          <a:xfrm>
            <a:off x="6677068" y="397238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73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5010150" cy="3956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512236" y="2156460"/>
            <a:ext cx="5010150" cy="3956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5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ėli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736" y="1554853"/>
            <a:ext cx="6796209" cy="12169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62713" y="2971800"/>
            <a:ext cx="6796088" cy="31321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5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9561513" cy="4019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6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87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5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3808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454" y="599439"/>
            <a:ext cx="3103721" cy="116205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 smtClean="0"/>
              <a:t>PAVADINIMAS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59750" y="2429566"/>
            <a:ext cx="4756150" cy="47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3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724" y="2870708"/>
            <a:ext cx="4097916" cy="398729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0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178"/>
          <a:stretch/>
        </p:blipFill>
        <p:spPr>
          <a:xfrm>
            <a:off x="1433400" y="3420144"/>
            <a:ext cx="9645725" cy="344849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ėlis ir tekst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271711"/>
            <a:ext cx="3576408" cy="14056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3225141"/>
            <a:ext cx="3576408" cy="3144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35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411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9.emf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8561" y="830897"/>
            <a:ext cx="84937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8561" y="2560955"/>
            <a:ext cx="8493760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855236" y="368405"/>
            <a:ext cx="907868" cy="1010163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" charset="0"/>
                <a:ea typeface="GT Walsheim" charset="0"/>
                <a:cs typeface="GT Walshei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2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3" r:id="rId2"/>
    <p:sldLayoutId id="2147483709" r:id="rId3"/>
    <p:sldLayoutId id="2147483654" r:id="rId4"/>
    <p:sldLayoutId id="2147483655" r:id="rId5"/>
    <p:sldLayoutId id="2147483710" r:id="rId6"/>
    <p:sldLayoutId id="2147483730" r:id="rId7"/>
    <p:sldLayoutId id="2147483656" r:id="rId8"/>
    <p:sldLayoutId id="2147483658" r:id="rId9"/>
    <p:sldLayoutId id="2147483684" r:id="rId10"/>
    <p:sldLayoutId id="2147483679" r:id="rId11"/>
    <p:sldLayoutId id="2147483685" r:id="rId12"/>
    <p:sldLayoutId id="2147483686" r:id="rId13"/>
    <p:sldLayoutId id="2147483732" r:id="rId14"/>
    <p:sldLayoutId id="2147483733" r:id="rId15"/>
    <p:sldLayoutId id="2147483659" r:id="rId16"/>
    <p:sldLayoutId id="2147483687" r:id="rId17"/>
    <p:sldLayoutId id="2147483688" r:id="rId18"/>
    <p:sldLayoutId id="2147483682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" userDrawn="1">
          <p15:clr>
            <a:srgbClr val="F26B43"/>
          </p15:clr>
        </p15:guide>
        <p15:guide id="2" userDrawn="1">
          <p15:clr>
            <a:srgbClr val="F26B43"/>
          </p15:clr>
        </p15:guide>
        <p15:guide id="3" pos="5768" userDrawn="1">
          <p15:clr>
            <a:srgbClr val="F26B43"/>
          </p15:clr>
        </p15:guide>
        <p15:guide id="4" pos="191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orient="horz" pos="431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904946" y="375268"/>
            <a:ext cx="901700" cy="10033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8561" y="830897"/>
            <a:ext cx="84937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8561" y="2560955"/>
            <a:ext cx="8493760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" charset="0"/>
                <a:ea typeface="GT Walsheim" charset="0"/>
                <a:cs typeface="GT Walshei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91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31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34" r:id="rId14"/>
    <p:sldLayoutId id="2147483735" r:id="rId15"/>
    <p:sldLayoutId id="2147483726" r:id="rId16"/>
    <p:sldLayoutId id="2147483727" r:id="rId17"/>
    <p:sldLayoutId id="2147483728" r:id="rId18"/>
    <p:sldLayoutId id="214748372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">
          <p15:clr>
            <a:srgbClr val="F26B43"/>
          </p15:clr>
        </p15:guide>
        <p15:guide id="2">
          <p15:clr>
            <a:srgbClr val="F26B43"/>
          </p15:clr>
        </p15:guide>
        <p15:guide id="3" pos="5768">
          <p15:clr>
            <a:srgbClr val="F26B43"/>
          </p15:clr>
        </p15:guide>
        <p15:guide id="4" pos="191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 pos="1434">
          <p15:clr>
            <a:srgbClr val="F26B43"/>
          </p15:clr>
        </p15:guide>
        <p15:guide id="8" orient="horz" pos="2886">
          <p15:clr>
            <a:srgbClr val="F26B43"/>
          </p15:clr>
        </p15:guide>
        <p15:guide id="9" orient="horz" pos="43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736" y="1554853"/>
            <a:ext cx="7424661" cy="1216922"/>
          </a:xfrm>
        </p:spPr>
        <p:txBody>
          <a:bodyPr>
            <a:noAutofit/>
          </a:bodyPr>
          <a:lstStyle/>
          <a:p>
            <a:r>
              <a:rPr lang="lt-LT" dirty="0">
                <a:latin typeface="Arial" charset="0"/>
                <a:ea typeface="Arial" charset="0"/>
                <a:cs typeface="Arial" charset="0"/>
              </a:rPr>
              <a:t>VU dalyvauja šiuose tinkluose ir asociacijose: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GB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162713" y="3061741"/>
            <a:ext cx="6796088" cy="2559570"/>
          </a:xfrm>
        </p:spPr>
        <p:txBody>
          <a:bodyPr numCol="2" spcCol="360000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ERASMUS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NORDPLUS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UTRECHT</a:t>
            </a:r>
            <a:r>
              <a:rPr lang="lt-LT" sz="1800" dirty="0">
                <a:latin typeface="Arial" charset="0"/>
                <a:ea typeface="Arial" charset="0"/>
                <a:cs typeface="Arial" charset="0"/>
              </a:rPr>
              <a:t>, MAUI, 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AEN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BSRUN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CREPUQ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UNICA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ISEP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err="1" smtClean="0">
                <a:latin typeface="Arial" charset="0"/>
                <a:ea typeface="Arial" charset="0"/>
                <a:cs typeface="Arial" charset="0"/>
              </a:rPr>
              <a:t>Scholars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800" dirty="0">
                <a:latin typeface="Arial" charset="0"/>
                <a:ea typeface="Arial" charset="0"/>
                <a:cs typeface="Arial" charset="0"/>
              </a:rPr>
              <a:t>at Risk/</a:t>
            </a:r>
            <a:r>
              <a:rPr lang="lt-LT" sz="1800" dirty="0" err="1"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lt-LT" sz="1800" dirty="0">
                <a:latin typeface="Arial" charset="0"/>
                <a:ea typeface="Arial" charset="0"/>
                <a:cs typeface="Arial" charset="0"/>
              </a:rPr>
              <a:t> York 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University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EUA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IAU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EAIE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ALTE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BUP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err="1" smtClean="0">
                <a:latin typeface="Arial" charset="0"/>
                <a:ea typeface="Arial" charset="0"/>
                <a:cs typeface="Arial" charset="0"/>
              </a:rPr>
              <a:t>Magna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800" dirty="0" err="1">
                <a:latin typeface="Arial" charset="0"/>
                <a:ea typeface="Arial" charset="0"/>
                <a:cs typeface="Arial" charset="0"/>
              </a:rPr>
              <a:t>Charta</a:t>
            </a:r>
            <a:r>
              <a:rPr lang="lt-LT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800" dirty="0" err="1" smtClean="0">
                <a:latin typeface="Arial" charset="0"/>
                <a:ea typeface="Arial" charset="0"/>
                <a:cs typeface="Arial" charset="0"/>
              </a:rPr>
              <a:t>Observatory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COIMBRA Group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150000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68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err="1" smtClean="0"/>
              <a:t>Universiteto</a:t>
            </a:r>
            <a:r>
              <a:rPr lang="en-US" dirty="0" smtClean="0"/>
              <a:t> g. 3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r-IN" dirty="0" smtClean="0"/>
              <a:t>LT-01513</a:t>
            </a:r>
            <a:r>
              <a:rPr lang="en-US" dirty="0"/>
              <a:t> </a:t>
            </a:r>
            <a:r>
              <a:rPr lang="en-US" dirty="0" smtClean="0"/>
              <a:t>Vilnius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+370 </a:t>
            </a:r>
            <a:r>
              <a:rPr lang="en-US" dirty="0" smtClean="0"/>
              <a:t>5 268 7000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infor@cr.vu.lt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Kontaktai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1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Turinys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Apie</a:t>
            </a:r>
          </a:p>
          <a:p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Faktai ir skaičiai</a:t>
            </a:r>
          </a:p>
          <a:p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Moksliniai tyrimai</a:t>
            </a:r>
          </a:p>
          <a:p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Studijos</a:t>
            </a:r>
          </a:p>
          <a:p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Tarptautiniai ryšiai</a:t>
            </a:r>
          </a:p>
          <a:p>
            <a:endParaRPr lang="lt-LT" dirty="0" smtClean="0">
              <a:latin typeface="Arial" charset="0"/>
              <a:ea typeface="Arial" charset="0"/>
              <a:cs typeface="Arial" charset="0"/>
            </a:endParaRPr>
          </a:p>
          <a:p>
            <a:endParaRPr lang="lt-LT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74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Apie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lt-LT" sz="18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Vilniaus universitetas </a:t>
            </a:r>
            <a:r>
              <a:rPr lang="lt-LT" sz="1800" dirty="0">
                <a:latin typeface="Arial" charset="0"/>
                <a:ea typeface="Arial" charset="0"/>
                <a:cs typeface="Arial" charset="0"/>
              </a:rPr>
              <a:t>– pirmasis ir didžiausias universitetas Lietuvoje, viena seniausių ir žymiausių aukštųjų mokyklų Vidurio ir Rytų Europoje, 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įkurtas </a:t>
            </a:r>
            <a:r>
              <a:rPr lang="lt-LT" sz="1800" dirty="0">
                <a:latin typeface="Arial" charset="0"/>
                <a:ea typeface="Arial" charset="0"/>
                <a:cs typeface="Arial" charset="0"/>
              </a:rPr>
              <a:t>1579 m. šalies sostinėje Vilniuje bei 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turintis </a:t>
            </a:r>
            <a:r>
              <a:rPr lang="lt-LT" sz="1800" dirty="0">
                <a:latin typeface="Arial" charset="0"/>
                <a:ea typeface="Arial" charset="0"/>
                <a:cs typeface="Arial" charset="0"/>
              </a:rPr>
              <a:t>padalinį antrajame pagal dydį mieste Kaune.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739063"/>
            <a:ext cx="9225280" cy="1126868"/>
          </a:xfrm>
        </p:spPr>
        <p:txBody>
          <a:bodyPr/>
          <a:lstStyle/>
          <a:p>
            <a:r>
              <a:rPr lang="lt-LT" dirty="0">
                <a:latin typeface="Arial" charset="0"/>
                <a:ea typeface="Arial" charset="0"/>
                <a:cs typeface="Arial" charset="0"/>
              </a:rPr>
              <a:t>Faktai ir skaičiai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331" y="2083910"/>
            <a:ext cx="557482" cy="743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251" y="2105578"/>
            <a:ext cx="950999" cy="732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396" y="2100845"/>
            <a:ext cx="743308" cy="743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762" y="3606527"/>
            <a:ext cx="721447" cy="743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211" y="3606529"/>
            <a:ext cx="579343" cy="743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6272" y="3677540"/>
            <a:ext cx="918204" cy="57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66946" y="3006157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8003F"/>
              </a:buClr>
              <a:buSzPct val="150000"/>
            </a:pP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Įkurtas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1579 m.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8509" y="300615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8003F"/>
              </a:buClr>
              <a:buSzPct val="150000"/>
            </a:pP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vieta Lietuvoje*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49385" y="3006157"/>
            <a:ext cx="3154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8003F"/>
              </a:buClr>
              <a:buSzPct val="150000"/>
            </a:pPr>
            <a:r>
              <a:rPr lang="lt-LT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401-410</a:t>
            </a:r>
            <a:r>
              <a:rPr lang="lt-LT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vieta pasaulyje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*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9465" y="4528818"/>
            <a:ext cx="2388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8003F"/>
              </a:buClr>
              <a:buSzPct val="150000"/>
            </a:pPr>
            <a:r>
              <a:rPr lang="lt-LT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191</a:t>
            </a:r>
            <a:r>
              <a:rPr lang="lt-LT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siūlomos studijų programos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20210" y="4528818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78003F"/>
              </a:buClr>
              <a:buSzPct val="150000"/>
            </a:pP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Apie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1 500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mokslinių</a:t>
            </a:r>
          </a:p>
          <a:p>
            <a:pPr algn="ctr">
              <a:buClr>
                <a:srgbClr val="78003F"/>
              </a:buClr>
              <a:buSzPct val="150000"/>
            </a:pPr>
            <a: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straipsnių kasmet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75146" y="4528818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8003F"/>
              </a:buClr>
              <a:buSzPct val="150000"/>
            </a:pP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20 236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studentai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7600" y="5599455"/>
            <a:ext cx="953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žurnalo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Reitingai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”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„QS World University Rankings 2018”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duomenis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Moksliniai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tyrimai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lt-LT" sz="1800" i="1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GB" sz="1800" i="1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tx1"/>
              </a:buClr>
            </a:pPr>
            <a:endParaRPr lang="en-US" sz="18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7600" y="2587675"/>
            <a:ext cx="9735279" cy="2913716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Humanitariniai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mokslai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Lituanistika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Visuomenės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struktūra ir raida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Žmogaus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biologinis ir sociopsichologinis pažinimas ir raida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Sveikas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žmogus, ligų prevencija, diagnostika ir gydymas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err="1" smtClean="0">
                <a:latin typeface="Arial" charset="0"/>
                <a:ea typeface="Arial" charset="0"/>
                <a:cs typeface="Arial" charset="0"/>
              </a:rPr>
              <a:t>Genomika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lt-LT" dirty="0" err="1">
                <a:latin typeface="Arial" charset="0"/>
                <a:ea typeface="Arial" charset="0"/>
                <a:cs typeface="Arial" charset="0"/>
              </a:rPr>
              <a:t>biomolekulės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ir </a:t>
            </a: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biotechnologijos</a:t>
            </a:r>
          </a:p>
          <a:p>
            <a:pPr marL="457200" indent="-457200">
              <a:buFont typeface="+mj-lt"/>
              <a:buAutoNum type="arabicPeriod"/>
            </a:pP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Ekosistemų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pokyčiai, apsauga, gamtos resursai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Naujos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funkcinės medžiagos ir dariniai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Teorinė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ir kondensuotųjų medžiagų fizika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Lazerių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fizika ir šviesos technologijos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Fundamentinė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ir taikomoji matematika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Informatika 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ir informacinės technologijos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7600" y="1743006"/>
            <a:ext cx="7043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>
                <a:latin typeface="Arial" charset="0"/>
                <a:ea typeface="Arial" charset="0"/>
                <a:cs typeface="Arial" charset="0"/>
              </a:rPr>
              <a:t>Vilniaus universitetas vykdo mokslinius tyrimus šiose srityse:</a:t>
            </a:r>
            <a:endParaRPr lang="en-GB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51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324773" y="2655165"/>
            <a:ext cx="2966755" cy="963159"/>
          </a:xfrm>
        </p:spPr>
        <p:txBody>
          <a:bodyPr/>
          <a:lstStyle/>
          <a:p>
            <a:r>
              <a:rPr lang="lt-LT" sz="1800" dirty="0">
                <a:latin typeface="Arial" charset="0"/>
                <a:ea typeface="Arial" charset="0"/>
                <a:cs typeface="Arial" charset="0"/>
              </a:rPr>
              <a:t>bakalauro ir vientisųjų studijų 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programos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370993" y="4693529"/>
            <a:ext cx="2890556" cy="798529"/>
          </a:xfrm>
        </p:spPr>
        <p:txBody>
          <a:bodyPr>
            <a:normAutofit/>
          </a:bodyPr>
          <a:lstStyle/>
          <a:p>
            <a:r>
              <a:rPr lang="lt-LT" sz="1800" dirty="0">
                <a:latin typeface="Arial" charset="0"/>
                <a:ea typeface="Arial" charset="0"/>
                <a:cs typeface="Arial" charset="0"/>
              </a:rPr>
              <a:t>doktorantūros mokslo krypčių 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programos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972121" y="2640175"/>
            <a:ext cx="2590801" cy="798529"/>
          </a:xfrm>
        </p:spPr>
        <p:txBody>
          <a:bodyPr/>
          <a:lstStyle/>
          <a:p>
            <a:r>
              <a:rPr lang="lt-LT" sz="1800" dirty="0">
                <a:latin typeface="Arial" charset="0"/>
                <a:ea typeface="Arial" charset="0"/>
                <a:cs typeface="Arial" charset="0"/>
              </a:rPr>
              <a:t>magistrantūros studijų 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programos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704105" y="4737737"/>
            <a:ext cx="3666489" cy="798529"/>
          </a:xfrm>
        </p:spPr>
        <p:txBody>
          <a:bodyPr/>
          <a:lstStyle/>
          <a:p>
            <a:r>
              <a:rPr lang="lt-LT" sz="1800" dirty="0">
                <a:latin typeface="Arial" charset="0"/>
                <a:ea typeface="Arial" charset="0"/>
                <a:cs typeface="Arial" charset="0"/>
              </a:rPr>
              <a:t>medicinos ir odontologijos rezidentūros </a:t>
            </a:r>
            <a:r>
              <a:rPr lang="lt-LT" sz="1800" dirty="0" smtClean="0">
                <a:latin typeface="Arial" charset="0"/>
                <a:ea typeface="Arial" charset="0"/>
                <a:cs typeface="Arial" charset="0"/>
              </a:rPr>
              <a:t>programos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4838" y="2573365"/>
            <a:ext cx="1303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82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7198" y="4641838"/>
            <a:ext cx="1303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63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7198" y="2573364"/>
            <a:ext cx="1303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109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838" y="4612750"/>
            <a:ext cx="1303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29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1117600" y="1008886"/>
            <a:ext cx="3576408" cy="14056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T Walsheim" charset="0"/>
                <a:ea typeface="GT Walsheim" charset="0"/>
                <a:cs typeface="GT Walsheim" charset="0"/>
              </a:defRPr>
            </a:lvl1pPr>
          </a:lstStyle>
          <a:p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Studijos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8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45166" y="1618033"/>
            <a:ext cx="3576408" cy="47827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lt-LT" sz="2600" dirty="0">
                <a:latin typeface="Arial" charset="0"/>
                <a:ea typeface="Arial" charset="0"/>
                <a:cs typeface="Arial" charset="0"/>
              </a:rPr>
              <a:t>Įstojusieji taip pat gali rinktis</a:t>
            </a:r>
            <a:r>
              <a:rPr lang="lt-LT" sz="2600" dirty="0" smtClean="0">
                <a:latin typeface="Arial" charset="0"/>
                <a:ea typeface="Arial" charset="0"/>
                <a:cs typeface="Arial" charset="0"/>
              </a:rPr>
              <a:t>:</a:t>
            </a:r>
            <a:endParaRPr lang="en-GB" sz="26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SzPct val="150000"/>
              <a:buFontTx/>
              <a:buChar char="-"/>
            </a:pPr>
            <a:r>
              <a:rPr lang="lt-LT" sz="2600" dirty="0" smtClean="0">
                <a:latin typeface="Arial" charset="0"/>
                <a:ea typeface="Arial" charset="0"/>
                <a:cs typeface="Arial" charset="0"/>
              </a:rPr>
              <a:t>Gretutines </a:t>
            </a:r>
            <a:r>
              <a:rPr lang="lt-LT" sz="2600" dirty="0">
                <a:latin typeface="Arial" charset="0"/>
                <a:ea typeface="Arial" charset="0"/>
                <a:cs typeface="Arial" charset="0"/>
              </a:rPr>
              <a:t>studijų </a:t>
            </a:r>
            <a:r>
              <a:rPr lang="lt-LT" sz="2600" dirty="0" smtClean="0">
                <a:latin typeface="Arial" charset="0"/>
                <a:ea typeface="Arial" charset="0"/>
                <a:cs typeface="Arial" charset="0"/>
              </a:rPr>
              <a:t>programas </a:t>
            </a:r>
            <a:endParaRPr lang="en-GB" sz="26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SzPct val="150000"/>
              <a:buFontTx/>
              <a:buChar char="-"/>
            </a:pPr>
            <a:r>
              <a:rPr lang="lt-LT" sz="2600" dirty="0" smtClean="0">
                <a:latin typeface="Arial" charset="0"/>
                <a:ea typeface="Arial" charset="0"/>
                <a:cs typeface="Arial" charset="0"/>
              </a:rPr>
              <a:t>Mokyklos </a:t>
            </a:r>
            <a:r>
              <a:rPr lang="lt-LT" sz="2600" dirty="0">
                <a:latin typeface="Arial" charset="0"/>
                <a:ea typeface="Arial" charset="0"/>
                <a:cs typeface="Arial" charset="0"/>
              </a:rPr>
              <a:t>pedagogikos profesines </a:t>
            </a:r>
            <a:r>
              <a:rPr lang="lt-LT" sz="2600" dirty="0" smtClean="0">
                <a:latin typeface="Arial" charset="0"/>
                <a:ea typeface="Arial" charset="0"/>
                <a:cs typeface="Arial" charset="0"/>
              </a:rPr>
              <a:t>studijas</a:t>
            </a:r>
            <a:endParaRPr lang="en-GB" sz="26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SzPct val="150000"/>
              <a:buFontTx/>
              <a:buChar char="-"/>
            </a:pPr>
            <a:r>
              <a:rPr lang="lt-LT" sz="2600" dirty="0" smtClean="0">
                <a:latin typeface="Arial" charset="0"/>
                <a:ea typeface="Arial" charset="0"/>
                <a:cs typeface="Arial" charset="0"/>
              </a:rPr>
              <a:t>Mokymosi </a:t>
            </a:r>
            <a:r>
              <a:rPr lang="lt-LT" sz="2600" dirty="0">
                <a:latin typeface="Arial" charset="0"/>
                <a:ea typeface="Arial" charset="0"/>
                <a:cs typeface="Arial" charset="0"/>
              </a:rPr>
              <a:t>visą gyvenimą programas* </a:t>
            </a:r>
            <a:endParaRPr lang="lt-LT" sz="26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SzPct val="150000"/>
              <a:buFontTx/>
              <a:buChar char="-"/>
            </a:pPr>
            <a:endParaRPr lang="lt-LT" sz="26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SzPct val="150000"/>
              <a:buFontTx/>
              <a:buChar char="-"/>
            </a:pPr>
            <a:endParaRPr lang="en-GB" sz="26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78003F"/>
              </a:buClr>
              <a:buSzPct val="150000"/>
              <a:buFontTx/>
              <a:buChar char="-"/>
            </a:pP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rgbClr val="78003F"/>
              </a:buClr>
              <a:buSzPct val="150000"/>
            </a:pPr>
            <a:r>
              <a:rPr lang="lt-LT" i="1" dirty="0">
                <a:latin typeface="Arial" charset="0"/>
                <a:ea typeface="Arial" charset="0"/>
                <a:cs typeface="Arial" charset="0"/>
              </a:rPr>
              <a:t>*Mokymosi visą gyvenimą programos skirtos universitetų ir kolegijų absolventams keisti ar papildyti jau įgytą kvalifikaciją bei asmenims, siekiantiems jos tobulinimo</a:t>
            </a:r>
            <a:r>
              <a:rPr lang="lt-LT" i="1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9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Tarptautiniai</a:t>
            </a:r>
            <a:br>
              <a:rPr lang="lt-LT" dirty="0" smtClean="0">
                <a:latin typeface="Arial" charset="0"/>
                <a:ea typeface="Arial" charset="0"/>
                <a:cs typeface="Arial" charset="0"/>
              </a:rPr>
            </a:br>
            <a:r>
              <a:rPr lang="lt-LT" dirty="0" smtClean="0">
                <a:latin typeface="Arial" charset="0"/>
                <a:ea typeface="Arial" charset="0"/>
                <a:cs typeface="Arial" charset="0"/>
              </a:rPr>
              <a:t>ryšiai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6512" y="4380723"/>
            <a:ext cx="2380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Erasmus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sutartys 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 431 aukštąja mokykla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6512" y="3516789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lt-LT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višalės</a:t>
            </a:r>
            <a: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tarptautinės</a:t>
            </a:r>
          </a:p>
          <a:p>
            <a: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sutartys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135" y="3398223"/>
            <a:ext cx="1303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4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76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0" y="4330484"/>
            <a:ext cx="1618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1058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VU">
      <a:dk1>
        <a:srgbClr val="7A003B"/>
      </a:dk1>
      <a:lt1>
        <a:srgbClr val="FFFFFF"/>
      </a:lt1>
      <a:dk2>
        <a:srgbClr val="7A003B"/>
      </a:dk2>
      <a:lt2>
        <a:srgbClr val="FEFFFE"/>
      </a:lt2>
      <a:accent1>
        <a:srgbClr val="E03357"/>
      </a:accent1>
      <a:accent2>
        <a:srgbClr val="E2E3E2"/>
      </a:accent2>
      <a:accent3>
        <a:srgbClr val="3B3C3A"/>
      </a:accent3>
      <a:accent4>
        <a:srgbClr val="989998"/>
      </a:accent4>
      <a:accent5>
        <a:srgbClr val="D5D5D5"/>
      </a:accent5>
      <a:accent6>
        <a:srgbClr val="797979"/>
      </a:accent6>
      <a:hlink>
        <a:srgbClr val="E03357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VU">
      <a:dk1>
        <a:srgbClr val="7A003B"/>
      </a:dk1>
      <a:lt1>
        <a:srgbClr val="FFFFFF"/>
      </a:lt1>
      <a:dk2>
        <a:srgbClr val="7A003B"/>
      </a:dk2>
      <a:lt2>
        <a:srgbClr val="FEFFFE"/>
      </a:lt2>
      <a:accent1>
        <a:srgbClr val="E03357"/>
      </a:accent1>
      <a:accent2>
        <a:srgbClr val="E2E3E2"/>
      </a:accent2>
      <a:accent3>
        <a:srgbClr val="3B3C3A"/>
      </a:accent3>
      <a:accent4>
        <a:srgbClr val="989998"/>
      </a:accent4>
      <a:accent5>
        <a:srgbClr val="D5D5D5"/>
      </a:accent5>
      <a:accent6>
        <a:srgbClr val="797979"/>
      </a:accent6>
      <a:hlink>
        <a:srgbClr val="E03357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6645</TotalTime>
  <Words>280</Words>
  <Application>Microsoft Office PowerPoint</Application>
  <PresentationFormat>Plačiaekranė</PresentationFormat>
  <Paragraphs>80</Paragraphs>
  <Slides>11</Slides>
  <Notes>4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11</vt:i4>
      </vt:variant>
    </vt:vector>
  </HeadingPairs>
  <TitlesOfParts>
    <vt:vector size="16" baseType="lpstr">
      <vt:lpstr>Arial</vt:lpstr>
      <vt:lpstr>Calibri</vt:lpstr>
      <vt:lpstr>GT Walsheim</vt:lpstr>
      <vt:lpstr>Custom Design</vt:lpstr>
      <vt:lpstr>1_Custom Design</vt:lpstr>
      <vt:lpstr>„PowerPoint“ pateiktis</vt:lpstr>
      <vt:lpstr>Turinys</vt:lpstr>
      <vt:lpstr>Apie</vt:lpstr>
      <vt:lpstr>Faktai ir skaičiai</vt:lpstr>
      <vt:lpstr>Moksliniai tyrimai</vt:lpstr>
      <vt:lpstr>„PowerPoint“ pateiktis</vt:lpstr>
      <vt:lpstr>„PowerPoint“ pateiktis</vt:lpstr>
      <vt:lpstr>„PowerPoint“ pateiktis</vt:lpstr>
      <vt:lpstr>Tarptautiniai ryšiai</vt:lpstr>
      <vt:lpstr>VU dalyvauja šiuose tinkluose ir asociacijose:  </vt:lpstr>
      <vt:lpstr>Kontaktai</vt:lpstr>
    </vt:vector>
  </TitlesOfParts>
  <Company>Vilniaus universitetas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Rokas Aleliūnas</dc:creator>
  <cp:lastModifiedBy>Giedrė Gintautaitė</cp:lastModifiedBy>
  <cp:revision>133</cp:revision>
  <dcterms:created xsi:type="dcterms:W3CDTF">2017-06-28T06:49:28Z</dcterms:created>
  <dcterms:modified xsi:type="dcterms:W3CDTF">2017-10-03T10:46:08Z</dcterms:modified>
</cp:coreProperties>
</file>